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"/>
  </p:notesMasterIdLst>
  <p:handoutMasterIdLst>
    <p:handoutMasterId r:id="rId4"/>
  </p:handoutMasterIdLst>
  <p:sldIdLst>
    <p:sldId id="602" r:id="rId2"/>
  </p:sldIdLst>
  <p:sldSz cx="9144000" cy="6858000" type="letter"/>
  <p:notesSz cx="7010400" cy="9296400"/>
  <p:custDataLst>
    <p:tags r:id="rId5"/>
  </p:custData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8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05">
          <p15:clr>
            <a:srgbClr val="A4A3A4"/>
          </p15:clr>
        </p15:guide>
        <p15:guide id="2" pos="195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BA99"/>
    <a:srgbClr val="EBE0D1"/>
    <a:srgbClr val="F9E0D3"/>
    <a:srgbClr val="DEE3EA"/>
    <a:srgbClr val="B1BFDD"/>
    <a:srgbClr val="33339D"/>
    <a:srgbClr val="FFFF66"/>
    <a:srgbClr val="FFEECD"/>
    <a:srgbClr val="FFEFFF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preferSingleView="1">
    <p:restoredLeft sz="11703" autoAdjust="0"/>
    <p:restoredTop sz="86417" autoAdjust="0"/>
  </p:normalViewPr>
  <p:slideViewPr>
    <p:cSldViewPr snapToGrid="0" showGuides="1">
      <p:cViewPr varScale="1">
        <p:scale>
          <a:sx n="115" d="100"/>
          <a:sy n="115" d="100"/>
        </p:scale>
        <p:origin x="2412" y="96"/>
      </p:cViewPr>
      <p:guideLst>
        <p:guide orient="horz" pos="1105"/>
        <p:guide pos="195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3846" y="102"/>
      </p:cViewPr>
      <p:guideLst/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145" cy="465743"/>
          </a:xfrm>
          <a:prstGeom prst="rect">
            <a:avLst/>
          </a:prstGeom>
        </p:spPr>
        <p:txBody>
          <a:bodyPr vert="horz" lIns="88139" tIns="44070" rIns="88139" bIns="4407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734" y="0"/>
            <a:ext cx="3038145" cy="465743"/>
          </a:xfrm>
          <a:prstGeom prst="rect">
            <a:avLst/>
          </a:prstGeom>
        </p:spPr>
        <p:txBody>
          <a:bodyPr vert="horz" lIns="88139" tIns="44070" rIns="88139" bIns="44070" rtlCol="0"/>
          <a:lstStyle>
            <a:lvl1pPr algn="r">
              <a:defRPr sz="1200"/>
            </a:lvl1pPr>
          </a:lstStyle>
          <a:p>
            <a:fld id="{A7832B1D-5923-4A24-A967-EBEBB31BB165}" type="datetimeFigureOut">
              <a:rPr lang="en-US" smtClean="0"/>
              <a:t>1/4/2022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658"/>
            <a:ext cx="3038145" cy="465742"/>
          </a:xfrm>
          <a:prstGeom prst="rect">
            <a:avLst/>
          </a:prstGeom>
        </p:spPr>
        <p:txBody>
          <a:bodyPr vert="horz" lIns="88139" tIns="44070" rIns="88139" bIns="4407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734" y="8830658"/>
            <a:ext cx="3038145" cy="465742"/>
          </a:xfrm>
          <a:prstGeom prst="rect">
            <a:avLst/>
          </a:prstGeom>
        </p:spPr>
        <p:txBody>
          <a:bodyPr vert="horz" lIns="88139" tIns="44070" rIns="88139" bIns="44070" rtlCol="0" anchor="b"/>
          <a:lstStyle>
            <a:lvl1pPr algn="r">
              <a:defRPr sz="1200"/>
            </a:lvl1pPr>
          </a:lstStyle>
          <a:p>
            <a:fld id="{0C936A44-85AC-499D-91D8-B53F72444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3353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49" tIns="46072" rIns="92149" bIns="46072" numCol="1" anchor="t" anchorCtr="0" compatLnSpc="1">
            <a:prstTxWarp prst="textNoShape">
              <a:avLst/>
            </a:prstTxWarp>
          </a:bodyPr>
          <a:lstStyle>
            <a:lvl1pPr algn="l" defTabSz="921552" eaLnBrk="0" hangingPunct="0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49" tIns="46072" rIns="92149" bIns="46072" numCol="1" anchor="t" anchorCtr="0" compatLnSpc="1">
            <a:prstTxWarp prst="textNoShape">
              <a:avLst/>
            </a:prstTxWarp>
          </a:bodyPr>
          <a:lstStyle>
            <a:lvl1pPr algn="r" defTabSz="921552" eaLnBrk="0" hangingPunct="0">
              <a:defRPr sz="1100">
                <a:latin typeface="Arial" charset="0"/>
              </a:defRPr>
            </a:lvl1pPr>
          </a:lstStyle>
          <a:p>
            <a:pPr>
              <a:defRPr/>
            </a:pPr>
            <a:fld id="{F7D9BA6A-70EB-4681-93D6-F1572C4C2D6B}" type="datetimeFigureOut">
              <a:rPr lang="en-US"/>
              <a:pPr>
                <a:defRPr/>
              </a:pPr>
              <a:t>1/4/2022</a:t>
            </a:fld>
            <a:endParaRPr lang="en-US"/>
          </a:p>
        </p:txBody>
      </p:sp>
      <p:sp>
        <p:nvSpPr>
          <p:cNvPr id="1720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5325"/>
            <a:ext cx="4649788" cy="34877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4485"/>
            <a:ext cx="5608320" cy="4186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49" tIns="46072" rIns="92149" bIns="460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8967"/>
            <a:ext cx="3037840" cy="46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49" tIns="46072" rIns="92149" bIns="46072" numCol="1" anchor="b" anchorCtr="0" compatLnSpc="1">
            <a:prstTxWarp prst="textNoShape">
              <a:avLst/>
            </a:prstTxWarp>
          </a:bodyPr>
          <a:lstStyle>
            <a:lvl1pPr algn="l" defTabSz="921552" eaLnBrk="0" hangingPunct="0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8967"/>
            <a:ext cx="3037840" cy="46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49" tIns="46072" rIns="92149" bIns="46072" numCol="1" anchor="b" anchorCtr="0" compatLnSpc="1">
            <a:prstTxWarp prst="textNoShape">
              <a:avLst/>
            </a:prstTxWarp>
          </a:bodyPr>
          <a:lstStyle>
            <a:lvl1pPr algn="r" defTabSz="921552" eaLnBrk="0" hangingPunct="0">
              <a:defRPr sz="1100">
                <a:latin typeface="Arial" charset="0"/>
              </a:defRPr>
            </a:lvl1pPr>
          </a:lstStyle>
          <a:p>
            <a:pPr>
              <a:defRPr/>
            </a:pPr>
            <a:fld id="{A1583097-F8B0-47D7-BE07-6E8AA2C90B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7291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1583097-F8B0-47D7-BE07-6E8AA2C90BC1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3059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7238996" y="465663"/>
            <a:ext cx="14139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D3BA99"/>
                </a:solidFill>
              </a:rPr>
              <a:t>2022</a:t>
            </a:r>
          </a:p>
        </p:txBody>
      </p:sp>
    </p:spTree>
    <p:extLst>
      <p:ext uri="{BB962C8B-B14F-4D97-AF65-F5344CB8AC3E}">
        <p14:creationId xmlns:p14="http://schemas.microsoft.com/office/powerpoint/2010/main" val="534518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7" name="Rectangle 32"/>
          <p:cNvSpPr>
            <a:spLocks noChangeArrowheads="1"/>
          </p:cNvSpPr>
          <p:nvPr userDrawn="1"/>
        </p:nvSpPr>
        <p:spPr bwMode="auto">
          <a:xfrm>
            <a:off x="69850" y="71438"/>
            <a:ext cx="8988425" cy="6681787"/>
          </a:xfrm>
          <a:prstGeom prst="rect">
            <a:avLst/>
          </a:prstGeom>
          <a:noFill/>
          <a:ln w="6350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wrap="none" anchor="ctr"/>
          <a:lstStyle/>
          <a:p>
            <a:pPr defTabSz="966788"/>
            <a:endParaRPr lang="en-US" sz="1900"/>
          </a:p>
        </p:txBody>
      </p:sp>
      <p:sp>
        <p:nvSpPr>
          <p:cNvPr id="1048" name="Text Box 24"/>
          <p:cNvSpPr txBox="1">
            <a:spLocks noChangeArrowheads="1"/>
          </p:cNvSpPr>
          <p:nvPr/>
        </p:nvSpPr>
        <p:spPr bwMode="auto">
          <a:xfrm>
            <a:off x="931069" y="1408109"/>
            <a:ext cx="7281862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defTabSz="966788" eaLnBrk="0" hangingPunct="0">
              <a:defRPr sz="1900">
                <a:solidFill>
                  <a:schemeClr val="tx1"/>
                </a:solidFill>
                <a:latin typeface="Arial" charset="0"/>
              </a:defRPr>
            </a:lvl1pPr>
            <a:lvl2pPr marL="742950" indent="-285750" algn="l" defTabSz="966788" eaLnBrk="0" hangingPunct="0">
              <a:defRPr sz="19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defTabSz="966788" eaLnBrk="0" hangingPunct="0">
              <a:defRPr sz="19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defTabSz="966788" eaLnBrk="0" hangingPunct="0">
              <a:defRPr sz="19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defTabSz="966788" eaLnBrk="0" hangingPunct="0">
              <a:defRPr sz="19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  <a:defRPr/>
            </a:pPr>
            <a:r>
              <a:rPr lang="en-US" sz="1600" i="1" dirty="0">
                <a:latin typeface="Times New Roman" pitchFamily="18" charset="0"/>
              </a:rPr>
              <a:t> This certifies all requirements for the designation as an</a:t>
            </a:r>
          </a:p>
          <a:p>
            <a:pPr algn="ctr" eaLnBrk="1" hangingPunct="1">
              <a:defRPr/>
            </a:pPr>
            <a:r>
              <a:rPr lang="en-US" sz="2800" b="1" dirty="0">
                <a:latin typeface="Century Gothic" pitchFamily="34" charset="0"/>
              </a:rPr>
              <a:t>OSHAcademy</a:t>
            </a:r>
            <a:br>
              <a:rPr lang="en-US" sz="2800" b="1" dirty="0">
                <a:latin typeface="Century Gothic" pitchFamily="34" charset="0"/>
              </a:rPr>
            </a:br>
            <a:r>
              <a:rPr lang="en-US" sz="2800" b="1" dirty="0">
                <a:latin typeface="Century Gothic" pitchFamily="34" charset="0"/>
              </a:rPr>
              <a:t>Authorized Training Provider</a:t>
            </a:r>
          </a:p>
          <a:p>
            <a:pPr marL="0" marR="0" indent="0" algn="ctr" defTabSz="966788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600" i="1" dirty="0">
                <a:latin typeface="Times New Roman" pitchFamily="18" charset="0"/>
              </a:rPr>
              <a:t>has been met by</a:t>
            </a:r>
          </a:p>
        </p:txBody>
      </p:sp>
      <p:sp>
        <p:nvSpPr>
          <p:cNvPr id="1102" name="Text Box 78"/>
          <p:cNvSpPr txBox="1">
            <a:spLocks noChangeArrowheads="1"/>
          </p:cNvSpPr>
          <p:nvPr userDrawn="1"/>
        </p:nvSpPr>
        <p:spPr bwMode="auto">
          <a:xfrm>
            <a:off x="90488" y="6002338"/>
            <a:ext cx="31559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algn="l" defTabSz="966788" eaLnBrk="0" hangingPunct="0">
              <a:defRPr sz="1900">
                <a:solidFill>
                  <a:schemeClr val="tx1"/>
                </a:solidFill>
                <a:latin typeface="Arial" charset="0"/>
              </a:defRPr>
            </a:lvl1pPr>
            <a:lvl2pPr marL="742950" indent="-285750" algn="l" defTabSz="966788" eaLnBrk="0" hangingPunct="0">
              <a:defRPr sz="19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defTabSz="966788" eaLnBrk="0" hangingPunct="0">
              <a:defRPr sz="19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defTabSz="966788" eaLnBrk="0" hangingPunct="0">
              <a:defRPr sz="19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defTabSz="966788" eaLnBrk="0" hangingPunct="0">
              <a:defRPr sz="19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800" dirty="0">
                <a:latin typeface="Times New Roman" pitchFamily="18" charset="0"/>
                <a:cs typeface="Times New Roman" pitchFamily="18" charset="0"/>
              </a:rPr>
              <a:t>OSHA</a:t>
            </a:r>
            <a:r>
              <a:rPr lang="en-US" sz="800" i="1" dirty="0">
                <a:latin typeface="Times New Roman" pitchFamily="18" charset="0"/>
                <a:cs typeface="Times New Roman" pitchFamily="18" charset="0"/>
              </a:rPr>
              <a:t>cademy</a:t>
            </a:r>
            <a:r>
              <a:rPr lang="en-US" sz="800" dirty="0">
                <a:latin typeface="Times New Roman" pitchFamily="18" charset="0"/>
                <a:cs typeface="Times New Roman" pitchFamily="18" charset="0"/>
              </a:rPr>
              <a:t> training conforms to OSHA Training Standards</a:t>
            </a:r>
          </a:p>
          <a:p>
            <a:pPr eaLnBrk="1" hangingPunct="1">
              <a:defRPr/>
            </a:pPr>
            <a:r>
              <a:rPr lang="en-US" sz="800" dirty="0">
                <a:latin typeface="Times New Roman" pitchFamily="18" charset="0"/>
                <a:cs typeface="Times New Roman" pitchFamily="18" charset="0"/>
              </a:rPr>
              <a:t>and ANSI Z490.1-2009, </a:t>
            </a:r>
            <a:r>
              <a:rPr lang="en-US" sz="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Criteria for Accepted Practices in</a:t>
            </a:r>
          </a:p>
          <a:p>
            <a:pPr eaLnBrk="1" hangingPunct="1">
              <a:defRPr/>
            </a:pPr>
            <a:r>
              <a:rPr lang="en-US" sz="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Safety, Health and Environmental Training. </a:t>
            </a:r>
            <a:r>
              <a:rPr lang="en-US" sz="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OSHAcademy training</a:t>
            </a:r>
          </a:p>
          <a:p>
            <a:pPr eaLnBrk="1" hangingPunct="1">
              <a:defRPr/>
            </a:pPr>
            <a:r>
              <a:rPr lang="en-US" sz="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is recognized by the National Safety Management Society (NSMS)</a:t>
            </a:r>
          </a:p>
          <a:p>
            <a:pPr eaLnBrk="1" hangingPunct="1">
              <a:defRPr/>
            </a:pPr>
            <a:r>
              <a:rPr lang="en-US" sz="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and the Institute for Safety and Health Training (ISHM).</a:t>
            </a:r>
            <a:endParaRPr lang="en-US" sz="800" baseline="30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4" name="Text Box 10"/>
          <p:cNvSpPr txBox="1">
            <a:spLocks noChangeArrowheads="1"/>
          </p:cNvSpPr>
          <p:nvPr userDrawn="1"/>
        </p:nvSpPr>
        <p:spPr bwMode="auto">
          <a:xfrm>
            <a:off x="5568950" y="5913438"/>
            <a:ext cx="34512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algn="l" defTabSz="966788" eaLnBrk="0" hangingPunct="0">
              <a:defRPr sz="1900">
                <a:solidFill>
                  <a:schemeClr val="tx1"/>
                </a:solidFill>
                <a:latin typeface="Arial" charset="0"/>
              </a:defRPr>
            </a:lvl1pPr>
            <a:lvl2pPr marL="742950" indent="-285750" algn="l" defTabSz="966788" eaLnBrk="0" hangingPunct="0">
              <a:defRPr sz="19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defTabSz="966788" eaLnBrk="0" hangingPunct="0">
              <a:defRPr sz="19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defTabSz="966788" eaLnBrk="0" hangingPunct="0">
              <a:defRPr sz="19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defTabSz="966788" eaLnBrk="0" hangingPunct="0">
              <a:defRPr sz="19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defRPr/>
            </a:pPr>
            <a:r>
              <a:rPr lang="en-US" sz="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OSHA</a:t>
            </a:r>
            <a:r>
              <a:rPr lang="en-US" sz="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cademy</a:t>
            </a:r>
            <a:r>
              <a:rPr lang="en-US" sz="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Safety &amp; Health Training             </a:t>
            </a:r>
          </a:p>
          <a:p>
            <a:pPr algn="r" eaLnBrk="1" hangingPunct="1">
              <a:defRPr/>
            </a:pPr>
            <a:r>
              <a:rPr lang="en-US" sz="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 division of Geigle Safety Group, Inc.</a:t>
            </a:r>
          </a:p>
          <a:p>
            <a:pPr algn="r" eaLnBrk="1" hangingPunct="1">
              <a:defRPr/>
            </a:pPr>
            <a:r>
              <a:rPr lang="en-US" sz="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15220 </a:t>
            </a:r>
            <a:r>
              <a:rPr lang="en-US" sz="8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NW Greenbrier </a:t>
            </a:r>
            <a:r>
              <a:rPr lang="en-US" sz="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Pkwy </a:t>
            </a:r>
            <a:r>
              <a:rPr lang="en-US" sz="80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Suite 230</a:t>
            </a:r>
            <a:endParaRPr lang="en-US" sz="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 eaLnBrk="1" hangingPunct="1">
              <a:defRPr/>
            </a:pPr>
            <a:r>
              <a:rPr lang="en-US" sz="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Beaverton OR 97006 USA</a:t>
            </a:r>
          </a:p>
          <a:p>
            <a:pPr algn="r" eaLnBrk="1" hangingPunct="1">
              <a:defRPr/>
            </a:pPr>
            <a:r>
              <a:rPr lang="en-US" sz="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Tel: +01 (971) 217-8721      www.oshatrain.org</a:t>
            </a:r>
          </a:p>
          <a:p>
            <a:pPr algn="r" eaLnBrk="1" hangingPunct="1">
              <a:defRPr/>
            </a:pPr>
            <a:r>
              <a:rPr lang="en-US" sz="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Rev. 1.21.2015</a:t>
            </a:r>
          </a:p>
        </p:txBody>
      </p:sp>
      <p:sp>
        <p:nvSpPr>
          <p:cNvPr id="1032" name="Oval 164"/>
          <p:cNvSpPr>
            <a:spLocks noChangeArrowheads="1"/>
          </p:cNvSpPr>
          <p:nvPr userDrawn="1"/>
        </p:nvSpPr>
        <p:spPr bwMode="auto">
          <a:xfrm>
            <a:off x="1290638" y="903288"/>
            <a:ext cx="366712" cy="366712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33" name="Rectangle 32"/>
          <p:cNvSpPr>
            <a:spLocks noChangeArrowheads="1"/>
          </p:cNvSpPr>
          <p:nvPr userDrawn="1"/>
        </p:nvSpPr>
        <p:spPr bwMode="auto">
          <a:xfrm>
            <a:off x="95250" y="52388"/>
            <a:ext cx="8945563" cy="6721475"/>
          </a:xfrm>
          <a:prstGeom prst="rect">
            <a:avLst/>
          </a:prstGeom>
          <a:noFill/>
          <a:ln w="6350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wrap="none" anchor="ctr"/>
          <a:lstStyle/>
          <a:p>
            <a:pPr defTabSz="966788"/>
            <a:endParaRPr lang="en-US" sz="1900"/>
          </a:p>
        </p:txBody>
      </p:sp>
      <p:sp>
        <p:nvSpPr>
          <p:cNvPr id="2" name="Rectangle 32"/>
          <p:cNvSpPr>
            <a:spLocks noChangeArrowheads="1"/>
          </p:cNvSpPr>
          <p:nvPr userDrawn="1"/>
        </p:nvSpPr>
        <p:spPr bwMode="auto">
          <a:xfrm>
            <a:off x="49213" y="90488"/>
            <a:ext cx="9029700" cy="6642100"/>
          </a:xfrm>
          <a:prstGeom prst="rect">
            <a:avLst/>
          </a:prstGeom>
          <a:noFill/>
          <a:ln w="6350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wrap="none" anchor="ctr"/>
          <a:lstStyle/>
          <a:p>
            <a:pPr defTabSz="966788"/>
            <a:endParaRPr lang="en-US" sz="1900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372781" y="4869180"/>
            <a:ext cx="3873500" cy="913278"/>
            <a:chOff x="573088" y="5080855"/>
            <a:chExt cx="3873500" cy="913278"/>
          </a:xfrm>
        </p:grpSpPr>
        <p:pic>
          <p:nvPicPr>
            <p:cNvPr id="1036" name="Picture 230" descr="singature2009"/>
            <p:cNvPicPr>
              <a:picLocks noChangeAspect="1" noChangeArrowheads="1"/>
            </p:cNvPicPr>
            <p:nvPr userDrawn="1"/>
          </p:nvPicPr>
          <p:blipFill>
            <a:blip r:embed="rId4">
              <a:lum bright="-12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0075" y="5080855"/>
              <a:ext cx="2276475" cy="6500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45" name="Text Box 21"/>
            <p:cNvSpPr txBox="1">
              <a:spLocks noChangeArrowheads="1"/>
            </p:cNvSpPr>
            <p:nvPr/>
          </p:nvSpPr>
          <p:spPr bwMode="auto">
            <a:xfrm>
              <a:off x="573088" y="5332413"/>
              <a:ext cx="3873500" cy="661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>
              <a:lvl1pPr algn="l" defTabSz="966788" eaLnBrk="0" hangingPunct="0">
                <a:defRPr sz="19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defTabSz="966788" eaLnBrk="0" hangingPunct="0">
                <a:defRPr sz="19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defTabSz="966788" eaLnBrk="0" hangingPunct="0">
                <a:defRPr sz="19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defTabSz="966788" eaLnBrk="0" hangingPunct="0">
                <a:defRPr sz="19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defTabSz="966788" eaLnBrk="0" hangingPunct="0">
                <a:defRPr sz="19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966788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966788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966788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966788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en-US" sz="1000" dirty="0">
                  <a:latin typeface="Times New Roman" pitchFamily="18" charset="0"/>
                </a:rPr>
                <a:t>__________________________________</a:t>
              </a:r>
            </a:p>
            <a:p>
              <a:pPr eaLnBrk="1" hangingPunct="1">
                <a:lnSpc>
                  <a:spcPct val="90000"/>
                </a:lnSpc>
                <a:defRPr/>
              </a:pPr>
              <a:r>
                <a:rPr lang="en-US" sz="1000" dirty="0">
                  <a:latin typeface="Times New Roman" pitchFamily="18" charset="0"/>
                </a:rPr>
                <a:t>Steven J. Geigle, M.A., CET, CSHM</a:t>
              </a:r>
            </a:p>
            <a:p>
              <a:pPr eaLnBrk="1" hangingPunct="1">
                <a:lnSpc>
                  <a:spcPct val="90000"/>
                </a:lnSpc>
                <a:defRPr/>
              </a:pPr>
              <a:r>
                <a:rPr lang="en-US" sz="1000" dirty="0">
                  <a:latin typeface="Times New Roman" pitchFamily="18" charset="0"/>
                </a:rPr>
                <a:t>Director</a:t>
              </a:r>
            </a:p>
            <a:p>
              <a:pPr eaLnBrk="1" hangingPunct="1">
                <a:lnSpc>
                  <a:spcPct val="90000"/>
                </a:lnSpc>
                <a:defRPr/>
              </a:pPr>
              <a:r>
                <a:rPr lang="en-US" sz="1000" dirty="0">
                  <a:latin typeface="Times New Roman" pitchFamily="18" charset="0"/>
                </a:rPr>
                <a:t>OSHA</a:t>
              </a:r>
              <a:r>
                <a:rPr lang="en-US" sz="1000" i="1" dirty="0">
                  <a:latin typeface="Times New Roman" pitchFamily="18" charset="0"/>
                </a:rPr>
                <a:t>cademy </a:t>
              </a:r>
              <a:r>
                <a:rPr lang="en-US" sz="1000" dirty="0">
                  <a:latin typeface="Times New Roman" pitchFamily="18" charset="0"/>
                </a:rPr>
                <a:t>Safety &amp; Health Training</a:t>
              </a:r>
              <a:endParaRPr lang="en-US" sz="1000" baseline="30000" dirty="0">
                <a:latin typeface="Times New Roman" pitchFamily="18" charset="0"/>
              </a:endParaRPr>
            </a:p>
          </p:txBody>
        </p:sp>
      </p:grpSp>
      <p:grpSp>
        <p:nvGrpSpPr>
          <p:cNvPr id="18" name="Group 17"/>
          <p:cNvGrpSpPr/>
          <p:nvPr userDrawn="1"/>
        </p:nvGrpSpPr>
        <p:grpSpPr>
          <a:xfrm>
            <a:off x="238125" y="3018836"/>
            <a:ext cx="8648700" cy="1615827"/>
            <a:chOff x="238125" y="3018836"/>
            <a:chExt cx="8648700" cy="1615827"/>
          </a:xfrm>
        </p:grpSpPr>
        <p:sp>
          <p:nvSpPr>
            <p:cNvPr id="1047" name="Text Box 23"/>
            <p:cNvSpPr txBox="1">
              <a:spLocks noChangeArrowheads="1"/>
            </p:cNvSpPr>
            <p:nvPr/>
          </p:nvSpPr>
          <p:spPr bwMode="auto">
            <a:xfrm>
              <a:off x="238125" y="3018836"/>
              <a:ext cx="8629650" cy="16158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>
              <a:lvl1pPr algn="l" defTabSz="966788" eaLnBrk="0" hangingPunct="0">
                <a:defRPr sz="19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defTabSz="966788" eaLnBrk="0" hangingPunct="0">
                <a:defRPr sz="19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defTabSz="966788" eaLnBrk="0" hangingPunct="0">
                <a:defRPr sz="19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defTabSz="966788" eaLnBrk="0" hangingPunct="0">
                <a:defRPr sz="19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defTabSz="966788" eaLnBrk="0" hangingPunct="0">
                <a:defRPr sz="19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966788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966788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966788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966788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endParaRPr lang="en-US" sz="1500" dirty="0">
                <a:latin typeface="Times New Roman" pitchFamily="18" charset="0"/>
              </a:endParaRPr>
            </a:p>
            <a:p>
              <a:pPr algn="ctr" eaLnBrk="1" hangingPunct="1">
                <a:defRPr/>
              </a:pPr>
              <a:r>
                <a:rPr lang="en-US" sz="2800" dirty="0">
                  <a:latin typeface="Calibri" panose="020F0502020204030204" pitchFamily="34" charset="0"/>
                  <a:cs typeface="Calibri" panose="020F0502020204030204" pitchFamily="34" charset="0"/>
                </a:rPr>
                <a:t>Engineering Science Institute for Training (ESI)</a:t>
              </a:r>
            </a:p>
            <a:p>
              <a:pPr algn="ctr" eaLnBrk="1" hangingPunct="1">
                <a:defRPr/>
              </a:pPr>
              <a:endParaRPr lang="en-US" sz="2000" dirty="0">
                <a:latin typeface="Times New Roman" pitchFamily="18" charset="0"/>
              </a:endParaRPr>
            </a:p>
            <a:p>
              <a:pPr algn="ctr" eaLnBrk="1" hangingPunct="1">
                <a:lnSpc>
                  <a:spcPct val="100000"/>
                </a:lnSpc>
                <a:defRPr/>
              </a:pPr>
              <a:r>
                <a:rPr lang="en-US" sz="1200" i="1" dirty="0">
                  <a:latin typeface="Times New Roman" pitchFamily="18" charset="0"/>
                </a:rPr>
                <a:t>This organization</a:t>
              </a:r>
              <a:r>
                <a:rPr lang="en-US" sz="1200" i="1" baseline="0" dirty="0">
                  <a:latin typeface="Times New Roman" pitchFamily="18" charset="0"/>
                </a:rPr>
                <a:t> h</a:t>
              </a:r>
              <a:r>
                <a:rPr lang="en-US" sz="1200" i="1" dirty="0">
                  <a:latin typeface="Times New Roman" pitchFamily="18" charset="0"/>
                </a:rPr>
                <a:t>as met all qualifications and is designated as an OSHAcademy Authorized Training Provider (ATP).</a:t>
              </a:r>
              <a:r>
                <a:rPr lang="en-US" sz="1200" i="1" baseline="0" dirty="0">
                  <a:latin typeface="Times New Roman" pitchFamily="18" charset="0"/>
                </a:rPr>
                <a:t> </a:t>
              </a:r>
              <a:r>
                <a:rPr lang="en-US" sz="1200" i="1" dirty="0">
                  <a:latin typeface="Times New Roman" pitchFamily="18" charset="0"/>
                </a:rPr>
                <a:t>They may perform all activities necessary, as</a:t>
              </a:r>
              <a:r>
                <a:rPr lang="en-US" sz="1200" i="1" baseline="0" dirty="0">
                  <a:latin typeface="Times New Roman" pitchFamily="18" charset="0"/>
                </a:rPr>
                <a:t> defined by the Authorized Training Provider Manual, to conduct OSHAcademy training </a:t>
              </a:r>
              <a:r>
                <a:rPr lang="en-US" sz="1200" i="1" dirty="0">
                  <a:latin typeface="Times New Roman" pitchFamily="18" charset="0"/>
                </a:rPr>
                <a:t>during the registration period and in the geographical region(s) specified below:  </a:t>
              </a:r>
            </a:p>
          </p:txBody>
        </p:sp>
        <p:cxnSp>
          <p:nvCxnSpPr>
            <p:cNvPr id="17" name="Straight Connector 16"/>
            <p:cNvCxnSpPr/>
            <p:nvPr userDrawn="1"/>
          </p:nvCxnSpPr>
          <p:spPr bwMode="auto">
            <a:xfrm>
              <a:off x="257175" y="3735962"/>
              <a:ext cx="8629650" cy="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7" name="Group 36"/>
          <p:cNvGrpSpPr/>
          <p:nvPr userDrawn="1"/>
        </p:nvGrpSpPr>
        <p:grpSpPr>
          <a:xfrm>
            <a:off x="5456683" y="5110686"/>
            <a:ext cx="3236912" cy="400110"/>
            <a:chOff x="5630863" y="5110686"/>
            <a:chExt cx="3236912" cy="400110"/>
          </a:xfrm>
        </p:grpSpPr>
        <p:sp>
          <p:nvSpPr>
            <p:cNvPr id="1046" name="Text Box 22"/>
            <p:cNvSpPr txBox="1">
              <a:spLocks noChangeArrowheads="1"/>
            </p:cNvSpPr>
            <p:nvPr userDrawn="1"/>
          </p:nvSpPr>
          <p:spPr bwMode="auto">
            <a:xfrm>
              <a:off x="5630863" y="5110686"/>
              <a:ext cx="323691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>
              <a:lvl1pPr algn="l" defTabSz="287338" eaLnBrk="0" hangingPunct="0">
                <a:defRPr sz="19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defTabSz="287338" eaLnBrk="0" hangingPunct="0">
                <a:defRPr sz="19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defTabSz="287338" eaLnBrk="0" hangingPunct="0">
                <a:defRPr sz="19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defTabSz="287338" eaLnBrk="0" hangingPunct="0">
                <a:defRPr sz="19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defTabSz="287338" eaLnBrk="0" hangingPunct="0">
                <a:defRPr sz="19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287338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287338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287338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287338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en-US" sz="1000" dirty="0"/>
                <a:t>       </a:t>
              </a:r>
            </a:p>
            <a:p>
              <a:pPr eaLnBrk="1" hangingPunct="1">
                <a:defRPr/>
              </a:pPr>
              <a:r>
                <a:rPr lang="en-US" sz="1000" dirty="0"/>
                <a:t>    </a:t>
              </a:r>
              <a:r>
                <a:rPr lang="en-US" sz="900" dirty="0"/>
                <a:t>Registration Number                    Registration Period           </a:t>
              </a:r>
              <a:endParaRPr lang="en-US" sz="1000" dirty="0"/>
            </a:p>
          </p:txBody>
        </p:sp>
        <p:cxnSp>
          <p:nvCxnSpPr>
            <p:cNvPr id="34" name="Straight Connector 33"/>
            <p:cNvCxnSpPr/>
            <p:nvPr userDrawn="1"/>
          </p:nvCxnSpPr>
          <p:spPr bwMode="auto">
            <a:xfrm flipV="1">
              <a:off x="5684815" y="5304357"/>
              <a:ext cx="1397548" cy="2657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>
              <a:endCxn id="1046" idx="3"/>
            </p:cNvCxnSpPr>
            <p:nvPr userDrawn="1"/>
          </p:nvCxnSpPr>
          <p:spPr bwMode="auto">
            <a:xfrm>
              <a:off x="7133670" y="5302086"/>
              <a:ext cx="1734105" cy="8655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" name="Rectangle 4"/>
          <p:cNvSpPr/>
          <p:nvPr userDrawn="1"/>
        </p:nvSpPr>
        <p:spPr>
          <a:xfrm>
            <a:off x="7288481" y="5090048"/>
            <a:ext cx="130035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u="none" strike="noStrike" dirty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1/2022 to 12/2022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3863521" y="4621559"/>
            <a:ext cx="14927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dirty="0"/>
              <a:t>Saudi Arabia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5887045" y="5114125"/>
            <a:ext cx="64472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ATP# 194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336" userDrawn="1">
          <p15:clr>
            <a:srgbClr val="F26B43"/>
          </p15:clr>
        </p15:guide>
        <p15:guide id="2" pos="288" userDrawn="1">
          <p15:clr>
            <a:srgbClr val="F26B43"/>
          </p15:clr>
        </p15:guide>
        <p15:guide id="3" pos="547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7" y="266700"/>
            <a:ext cx="1260468" cy="1260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275905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d3a69ff2b95b68e7a89e5f218c25ed1f964271"/>
  <p:tag name="TESTMODE" val="YES"/>
  <p:tag name="TESTSTARTRECORD" val="51"/>
  <p:tag name="TESTENDRECORD" val="51"/>
  <p:tag name="DATAFILEFULLNAME" val="X:\ATP - Documents\ATP Certs\Cert Merge\ATPcertMerge-12172020.xlsx"/>
  <p:tag name="DATAFOLDER" val="X:\ATP - Documents\ATP Certs\Cert Merge\"/>
  <p:tag name="DATAFILE" val="ATPcertMerge-12172020.xlsx"/>
  <p:tag name="WORKSHEETINDEX" val="0"/>
  <p:tag name="ROTATEDATA" val="NO"/>
  <p:tag name="OUTPUTFOLDER" val="X:\ATP - Documents\ATP Certs\ATP Certificates\"/>
  <p:tag name="MERGEMODE" val="PRESENTATIONS"/>
  <p:tag name="SKIPFEEDBACK" val="NO"/>
  <p:tag name="LASTSAVETOFOLDER" val="X:\ATP - Documents\ATP Certs\ATP Certificates\"/>
</p:tagLst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667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667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99178</TotalTime>
  <Words>1</Words>
  <Application>Microsoft Office PowerPoint</Application>
  <PresentationFormat>Letter Paper (8.5x11 in)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Times New Roman</vt:lpstr>
      <vt:lpstr>Custom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Steven Geigle</dc:creator>
  <cp:lastModifiedBy>Hannah Bowersock</cp:lastModifiedBy>
  <cp:revision>1727</cp:revision>
  <cp:lastPrinted>2015-12-21T22:29:47Z</cp:lastPrinted>
  <dcterms:created xsi:type="dcterms:W3CDTF">2005-06-16T20:41:16Z</dcterms:created>
  <dcterms:modified xsi:type="dcterms:W3CDTF">2022-01-04T17:51:01Z</dcterms:modified>
</cp:coreProperties>
</file>